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6" r:id="rId4"/>
    <p:sldId id="278" r:id="rId5"/>
    <p:sldId id="279" r:id="rId6"/>
    <p:sldId id="274" r:id="rId7"/>
    <p:sldId id="275" r:id="rId8"/>
    <p:sldId id="260" r:id="rId9"/>
    <p:sldId id="262" r:id="rId10"/>
    <p:sldId id="300" r:id="rId11"/>
    <p:sldId id="263" r:id="rId12"/>
    <p:sldId id="264" r:id="rId13"/>
    <p:sldId id="301" r:id="rId14"/>
    <p:sldId id="302" r:id="rId15"/>
    <p:sldId id="269" r:id="rId16"/>
    <p:sldId id="271" r:id="rId17"/>
    <p:sldId id="257" r:id="rId18"/>
    <p:sldId id="258" r:id="rId19"/>
    <p:sldId id="259" r:id="rId20"/>
    <p:sldId id="268" r:id="rId21"/>
    <p:sldId id="273" r:id="rId22"/>
    <p:sldId id="281" r:id="rId23"/>
    <p:sldId id="284" r:id="rId24"/>
    <p:sldId id="303" r:id="rId25"/>
    <p:sldId id="286" r:id="rId26"/>
    <p:sldId id="306" r:id="rId27"/>
    <p:sldId id="288" r:id="rId28"/>
    <p:sldId id="307" r:id="rId29"/>
    <p:sldId id="289" r:id="rId30"/>
    <p:sldId id="290" r:id="rId31"/>
    <p:sldId id="293" r:id="rId32"/>
    <p:sldId id="296" r:id="rId33"/>
    <p:sldId id="297" r:id="rId34"/>
    <p:sldId id="298" r:id="rId35"/>
    <p:sldId id="299" r:id="rId36"/>
    <p:sldId id="304" r:id="rId37"/>
    <p:sldId id="305" r:id="rId38"/>
    <p:sldId id="308" r:id="rId3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3282B-1885-468A-BEFF-83781A1F8EEA}" type="datetimeFigureOut">
              <a:rPr lang="bg-BG" smtClean="0"/>
              <a:pPr/>
              <a:t>11.5.2017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AEE2429-AAF5-4884-B5FD-71CB25048D76}"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3282B-1885-468A-BEFF-83781A1F8EEA}" type="datetimeFigureOut">
              <a:rPr lang="bg-BG" smtClean="0"/>
              <a:pPr/>
              <a:t>11.5.2017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E2429-AAF5-4884-B5FD-71CB25048D76}"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bg/url?sa=i&amp;source=images&amp;cd=&amp;cad=rja&amp;docid=LMTZeCoHOwflvM&amp;tbnid=0Rrk-t82LHXHoM:&amp;ved=0CAgQjRwwAA&amp;url=http://powerlisting.wikia.com/wiki/Graphite_Manipulation&amp;ei=K4tqUuScO4fRsgaa8oFQ&amp;psig=AFQjCNGxerrg9xB2LfHDmlWZGTF6Whl54Q&amp;ust=138280055601855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bg/url?sa=i&amp;source=images&amp;cd=&amp;cad=rja&amp;docid=5QkZj0UUKiiSuM&amp;tbnid=OzQ6cs1qawmmJM:&amp;ved=0CAgQjRwwAA&amp;url=http://www.bubblews.com/news/1279004-diamond-scams&amp;ei=TI9qUoDgO8rStAbXj4G4Cg&amp;psig=AFQjCNHST-4Gg1QnFJegAMOJ3ywdG-rpUQ&amp;ust=138280161301147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bg/url?sa=i&amp;rct=j&amp;q=&amp;esrc=s&amp;frm=1&amp;source=images&amp;cd=&amp;cad=rja&amp;docid=SFDDgrb4obadnM&amp;tbnid=79XOOLlr5mN_5M:&amp;ved=0CAUQjRw&amp;url=http://en.wikipedia.org/wiki/Diamond&amp;ei=Do9qUq-0PIXnswaN4YDoBQ&amp;bvm=bv.55123115,d.Yms&amp;psig=AFQjCNFxfICNaVc7uQmWge16MAx1BayWBg&amp;ust=1382801317029313"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en.wikipedia.org/wiki/File:Diamond.jpg"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d/d2/Vickers_anvil_diamon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File:C60_isosurface.pn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upload.wikimedia.org/wikipedia/commons/0/0c/Fussbal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upload.wikimedia.org/wikipedia/commons/7/76/Kohlenstoffnanoroehre_Animation.gi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twins.net/scale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upload.wikimedia.org/wikipedia/commons/4/44/Carbon_nanotube_zigzag_povray_cropped.P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bg/url?sa=i&amp;rct=j&amp;q=&amp;esrc=s&amp;frm=1&amp;source=images&amp;cd=&amp;cad=rja&amp;docid=7QaAExy1mGfoxM&amp;tbnid=wfNS-aNAzAj9QM:&amp;ved=0CAUQjRw&amp;url=http://discovernano.org/whatis/index_html/howsmall_html.html&amp;ei=9XZtUrLSKsvCtAbQloDwDw&amp;bvm=bv.55123115,d.Yms&amp;psig=AFQjCNEJXBBevbtPOXiUc1PFd3-espKw5w&amp;ust=13829913681373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en.wikipedia.org/wiki/File:GraphiteUSGOV.jpg" TargetMode="External"/><Relationship Id="rId1" Type="http://schemas.openxmlformats.org/officeDocument/2006/relationships/slideLayout" Target="../slideLayouts/slideLayout2.xml"/><Relationship Id="rId6" Type="http://schemas.openxmlformats.org/officeDocument/2006/relationships/hyperlink" Target="http://en.wikipedia.org/wiki/File:C60a.png" TargetMode="External"/><Relationship Id="rId5" Type="http://schemas.openxmlformats.org/officeDocument/2006/relationships/image" Target="../media/image8.jpeg"/><Relationship Id="rId4" Type="http://schemas.openxmlformats.org/officeDocument/2006/relationships/hyperlink" Target="http://en.wikipedia.org/wiki/File:Rough_diamond.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upload.wikimedia.org/wikipedia/commons/2/21/Graphite.gif"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bg/url?sa=i&amp;rct=j&amp;q=&amp;esrc=s&amp;frm=1&amp;source=images&amp;cd=&amp;cad=rja&amp;docid=pq_ble8g7E5_VM&amp;tbnid=d8HU4DqEOk-i6M:&amp;ved=0CAUQjRw&amp;url=http://www.diracdelta.co.uk/science/source/g/r/graphite/source.html&amp;ei=bIxqUsaLCMWHtQbgtoGQCg&amp;bvm=bv.55123115,d.Yms&amp;psig=AFQjCNEZDAYmGtR4ns-m7LnZ4wAkzU8YmA&amp;ust=13828007232985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Nanotechnology.</a:t>
            </a:r>
            <a:br>
              <a:rPr lang="en-US" dirty="0" smtClean="0"/>
            </a:br>
            <a:r>
              <a:rPr lang="en-US" dirty="0" smtClean="0"/>
              <a:t> Allotropes of Carbon</a:t>
            </a:r>
            <a:endParaRPr lang="bg-BG" dirty="0"/>
          </a:p>
        </p:txBody>
      </p:sp>
      <p:sp>
        <p:nvSpPr>
          <p:cNvPr id="3" name="Subtitle 2"/>
          <p:cNvSpPr>
            <a:spLocks noGrp="1"/>
          </p:cNvSpPr>
          <p:nvPr>
            <p:ph type="subTitle" idx="1"/>
          </p:nvPr>
        </p:nvSpPr>
        <p:spPr/>
        <p:txBody>
          <a:bodyPr/>
          <a:lstStyle/>
          <a:p>
            <a:endParaRPr lang="en-US" dirty="0" smtClean="0"/>
          </a:p>
          <a:p>
            <a:endParaRPr lang="en-US" dirty="0"/>
          </a:p>
          <a:p>
            <a:r>
              <a:rPr lang="en-US" dirty="0" smtClean="0"/>
              <a:t>II ELS </a:t>
            </a:r>
            <a:r>
              <a:rPr lang="bg-BG" dirty="0" smtClean="0"/>
              <a:t>„</a:t>
            </a:r>
            <a:r>
              <a:rPr lang="en-US" dirty="0" smtClean="0"/>
              <a:t>Thomas Jefferson</a:t>
            </a:r>
            <a:r>
              <a:rPr lang="bg-BG" dirty="0" smtClean="0"/>
              <a:t>“</a:t>
            </a:r>
            <a:endParaRPr lang="bg-BG" dirty="0"/>
          </a:p>
        </p:txBody>
      </p:sp>
      <p:pic>
        <p:nvPicPr>
          <p:cNvPr id="4" name="Картина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6113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ioerc.mk/images/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57163"/>
            <a:ext cx="1012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dirty="0" smtClean="0"/>
              <a:t>Graphite is the most stable form of carbon under standard conditions. Therefore, it is used in </a:t>
            </a:r>
            <a:r>
              <a:rPr lang="en-US" dirty="0" err="1" smtClean="0"/>
              <a:t>thermochemistry</a:t>
            </a:r>
            <a:r>
              <a:rPr lang="en-US" dirty="0" smtClean="0"/>
              <a:t> as the standard state for defining the heat of formation of carbon compounds. </a:t>
            </a:r>
            <a:endParaRPr lang="bg-BG" dirty="0"/>
          </a:p>
        </p:txBody>
      </p:sp>
      <p:pic>
        <p:nvPicPr>
          <p:cNvPr id="4" name="Picture 6" descr="https://encrypted-tbn1.gstatic.com/images?q=tbn:ANd9GcRqhLlBOoiSygCyohhzqqU0o9iOiknPozV8QfOzTz75zKN-Rr3v"/>
          <p:cNvPicPr>
            <a:picLocks noChangeAspect="1" noChangeArrowheads="1"/>
          </p:cNvPicPr>
          <p:nvPr/>
        </p:nvPicPr>
        <p:blipFill>
          <a:blip r:embed="rId2" cstate="print"/>
          <a:srcRect/>
          <a:stretch>
            <a:fillRect/>
          </a:stretch>
        </p:blipFill>
        <p:spPr bwMode="auto">
          <a:xfrm>
            <a:off x="5148064" y="2060848"/>
            <a:ext cx="3528392" cy="25202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1600201"/>
            <a:ext cx="3322712" cy="5069159"/>
          </a:xfrm>
        </p:spPr>
        <p:txBody>
          <a:bodyPr>
            <a:normAutofit fontScale="92500" lnSpcReduction="10000"/>
          </a:bodyPr>
          <a:lstStyle/>
          <a:p>
            <a:r>
              <a:rPr lang="en-US" dirty="0" smtClean="0"/>
              <a:t>Graphite may be considered the highest grade of coal, just above anthracite and alternatively called meta-anthracite, although it is not normally used as fuel because it is difficult to ignite.</a:t>
            </a:r>
            <a:endParaRPr lang="bg-BG" dirty="0"/>
          </a:p>
        </p:txBody>
      </p:sp>
      <p:pic>
        <p:nvPicPr>
          <p:cNvPr id="18436" name="Picture 4" descr="http://images3.wikia.nocookie.net/__cb20130331015260/powerlisting/images/c/cc/Graphite.jpg">
            <a:hlinkClick r:id="rId2"/>
          </p:cNvPr>
          <p:cNvPicPr>
            <a:picLocks noChangeAspect="1" noChangeArrowheads="1"/>
          </p:cNvPicPr>
          <p:nvPr/>
        </p:nvPicPr>
        <p:blipFill>
          <a:blip r:embed="rId3" cstate="print"/>
          <a:srcRect/>
          <a:stretch>
            <a:fillRect/>
          </a:stretch>
        </p:blipFill>
        <p:spPr bwMode="auto">
          <a:xfrm>
            <a:off x="3851920" y="1844824"/>
            <a:ext cx="5040560" cy="38164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Diamond</a:t>
            </a:r>
            <a:endParaRPr lang="bg-BG" dirty="0"/>
          </a:p>
        </p:txBody>
      </p:sp>
      <p:sp>
        <p:nvSpPr>
          <p:cNvPr id="3" name="Content Placeholder 2"/>
          <p:cNvSpPr>
            <a:spLocks noGrp="1"/>
          </p:cNvSpPr>
          <p:nvPr>
            <p:ph idx="1"/>
          </p:nvPr>
        </p:nvSpPr>
        <p:spPr>
          <a:xfrm>
            <a:off x="251520" y="1600200"/>
            <a:ext cx="3888432" cy="5069160"/>
          </a:xfrm>
        </p:spPr>
        <p:txBody>
          <a:bodyPr>
            <a:normAutofit/>
          </a:bodyPr>
          <a:lstStyle/>
          <a:p>
            <a:r>
              <a:rPr lang="en-US" b="1" dirty="0" smtClean="0"/>
              <a:t>Diamond</a:t>
            </a:r>
            <a:r>
              <a:rPr lang="en-US" dirty="0" smtClean="0"/>
              <a:t> is a allotrope of carbon, where the carbon atoms are arranged in a diamond lattice. </a:t>
            </a:r>
            <a:endParaRPr lang="bg-BG" dirty="0"/>
          </a:p>
        </p:txBody>
      </p:sp>
      <p:pic>
        <p:nvPicPr>
          <p:cNvPr id="4" name="Picture 2" descr="http://www.bubblews.com/assets/images/news/617481249_1381064460.jpg">
            <a:hlinkClick r:id="rId2"/>
          </p:cNvPr>
          <p:cNvPicPr>
            <a:picLocks noChangeAspect="1" noChangeArrowheads="1"/>
          </p:cNvPicPr>
          <p:nvPr/>
        </p:nvPicPr>
        <p:blipFill>
          <a:blip r:embed="rId3" cstate="print"/>
          <a:srcRect/>
          <a:stretch>
            <a:fillRect/>
          </a:stretch>
        </p:blipFill>
        <p:spPr bwMode="auto">
          <a:xfrm>
            <a:off x="4067944" y="1556792"/>
            <a:ext cx="4896544" cy="46085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1600200"/>
            <a:ext cx="5915000" cy="2620888"/>
          </a:xfrm>
        </p:spPr>
        <p:txBody>
          <a:bodyPr>
            <a:normAutofit fontScale="85000" lnSpcReduction="10000"/>
          </a:bodyPr>
          <a:lstStyle/>
          <a:p>
            <a:r>
              <a:rPr lang="en-US" dirty="0" smtClean="0"/>
              <a:t>Diamond is a material with superlative physical qualities, most of which originate from the strong covalent bonding between its atoms. In particular, diamond has the highest </a:t>
            </a:r>
            <a:r>
              <a:rPr lang="en-US" smtClean="0"/>
              <a:t>hardness of </a:t>
            </a:r>
            <a:r>
              <a:rPr lang="en-US" dirty="0" smtClean="0"/>
              <a:t>any bulk material. </a:t>
            </a:r>
            <a:endParaRPr lang="bg-BG" dirty="0"/>
          </a:p>
        </p:txBody>
      </p:sp>
      <p:pic>
        <p:nvPicPr>
          <p:cNvPr id="4" name="Picture 26" descr="http://upload.wikimedia.org/wikipedia/commons/8/8f/Apollo_synthetic_diamond.jpg">
            <a:hlinkClick r:id="rId2"/>
          </p:cNvPr>
          <p:cNvPicPr>
            <a:picLocks noChangeAspect="1" noChangeArrowheads="1"/>
          </p:cNvPicPr>
          <p:nvPr/>
        </p:nvPicPr>
        <p:blipFill>
          <a:blip r:embed="rId3" cstate="print"/>
          <a:srcRect/>
          <a:stretch>
            <a:fillRect/>
          </a:stretch>
        </p:blipFill>
        <p:spPr bwMode="auto">
          <a:xfrm>
            <a:off x="0" y="4077072"/>
            <a:ext cx="3312368" cy="2664296"/>
          </a:xfrm>
          <a:prstGeom prst="rect">
            <a:avLst/>
          </a:prstGeom>
          <a:noFill/>
        </p:spPr>
      </p:pic>
      <p:pic>
        <p:nvPicPr>
          <p:cNvPr id="5" name="Picture 6" descr="https://encrypted-tbn1.gstatic.com/images?q=tbn:ANd9GcQ4oQIKTrn9fKFCFXaKXQ5LFa-lm5WAU4FD97KoPvsFXNic2hBHhw"/>
          <p:cNvPicPr>
            <a:picLocks noChangeAspect="1" noChangeArrowheads="1"/>
          </p:cNvPicPr>
          <p:nvPr/>
        </p:nvPicPr>
        <p:blipFill>
          <a:blip r:embed="rId4" cstate="print"/>
          <a:srcRect/>
          <a:stretch>
            <a:fillRect/>
          </a:stretch>
        </p:blipFill>
        <p:spPr bwMode="auto">
          <a:xfrm>
            <a:off x="3563888" y="4005064"/>
            <a:ext cx="3384376" cy="2376264"/>
          </a:xfrm>
          <a:prstGeom prst="rect">
            <a:avLst/>
          </a:prstGeom>
          <a:noFill/>
        </p:spPr>
      </p:pic>
      <p:pic>
        <p:nvPicPr>
          <p:cNvPr id="6" name="Picture 2" descr="A clear faceted gem supported in four clamps attached to a wedding ring">
            <a:hlinkClick r:id="rId5"/>
          </p:cNvPr>
          <p:cNvPicPr>
            <a:picLocks noChangeAspect="1" noChangeArrowheads="1"/>
          </p:cNvPicPr>
          <p:nvPr/>
        </p:nvPicPr>
        <p:blipFill>
          <a:blip r:embed="rId6" cstate="print"/>
          <a:srcRect/>
          <a:stretch>
            <a:fillRect/>
          </a:stretch>
        </p:blipFill>
        <p:spPr bwMode="auto">
          <a:xfrm>
            <a:off x="6228184" y="1268760"/>
            <a:ext cx="2736304" cy="26642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404665"/>
            <a:ext cx="8686800" cy="3096344"/>
          </a:xfrm>
        </p:spPr>
        <p:txBody>
          <a:bodyPr/>
          <a:lstStyle/>
          <a:p>
            <a:r>
              <a:rPr lang="en-US" dirty="0" smtClean="0"/>
              <a:t>Those properties determine the major industrial application of diamond in cutting and polishing tools and the scientific applications in diamond knives and diamond anvil cells.</a:t>
            </a:r>
            <a:endParaRPr lang="bg-BG" dirty="0"/>
          </a:p>
        </p:txBody>
      </p:sp>
      <p:pic>
        <p:nvPicPr>
          <p:cNvPr id="4" name="Picture 2" descr="File:Vickers anvil diamons.jpg">
            <a:hlinkClick r:id="rId2"/>
          </p:cNvPr>
          <p:cNvPicPr>
            <a:picLocks noChangeAspect="1" noChangeArrowheads="1"/>
          </p:cNvPicPr>
          <p:nvPr/>
        </p:nvPicPr>
        <p:blipFill>
          <a:blip r:embed="rId3" cstate="print"/>
          <a:srcRect/>
          <a:stretch>
            <a:fillRect/>
          </a:stretch>
        </p:blipFill>
        <p:spPr bwMode="auto">
          <a:xfrm>
            <a:off x="1259632" y="2420888"/>
            <a:ext cx="6840760" cy="42484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Fullerene</a:t>
            </a:r>
            <a:endParaRPr lang="bg-BG" dirty="0"/>
          </a:p>
        </p:txBody>
      </p:sp>
      <p:sp>
        <p:nvSpPr>
          <p:cNvPr id="3" name="Content Placeholder 2"/>
          <p:cNvSpPr>
            <a:spLocks noGrp="1"/>
          </p:cNvSpPr>
          <p:nvPr>
            <p:ph idx="1"/>
          </p:nvPr>
        </p:nvSpPr>
        <p:spPr>
          <a:xfrm>
            <a:off x="457200" y="1600200"/>
            <a:ext cx="5050904" cy="4525963"/>
          </a:xfrm>
        </p:spPr>
        <p:txBody>
          <a:bodyPr>
            <a:normAutofit/>
          </a:bodyPr>
          <a:lstStyle/>
          <a:p>
            <a:r>
              <a:rPr lang="en-US" dirty="0" smtClean="0"/>
              <a:t>A </a:t>
            </a:r>
            <a:r>
              <a:rPr lang="en-US" b="1" dirty="0" smtClean="0"/>
              <a:t>fullerene</a:t>
            </a:r>
            <a:r>
              <a:rPr lang="en-US" dirty="0" smtClean="0"/>
              <a:t> is any molecule</a:t>
            </a:r>
            <a:r>
              <a:rPr lang="en-US" dirty="0"/>
              <a:t> </a:t>
            </a:r>
            <a:r>
              <a:rPr lang="en-US" dirty="0" smtClean="0"/>
              <a:t>composed entirely of carbon, in the form of a hollow sphere, ellipsoid or tube. Spherical fullerenes are also called </a:t>
            </a:r>
            <a:r>
              <a:rPr lang="en-US" b="1" dirty="0" err="1" smtClean="0"/>
              <a:t>buckyballs</a:t>
            </a:r>
            <a:r>
              <a:rPr lang="en-US" dirty="0" smtClean="0"/>
              <a:t>, and they resemble the balls used in football (soccer). </a:t>
            </a:r>
            <a:endParaRPr lang="bg-BG" dirty="0"/>
          </a:p>
        </p:txBody>
      </p:sp>
      <p:pic>
        <p:nvPicPr>
          <p:cNvPr id="4" name="Picture 2" descr="http://upload.wikimedia.org/wikipedia/commons/thumb/a/a7/C60_isosurface.png/160px-C60_isosurface.png">
            <a:hlinkClick r:id="rId2"/>
          </p:cNvPr>
          <p:cNvPicPr>
            <a:picLocks noChangeAspect="1" noChangeArrowheads="1"/>
          </p:cNvPicPr>
          <p:nvPr/>
        </p:nvPicPr>
        <p:blipFill>
          <a:blip r:embed="rId3" cstate="print"/>
          <a:srcRect/>
          <a:stretch>
            <a:fillRect/>
          </a:stretch>
        </p:blipFill>
        <p:spPr bwMode="auto">
          <a:xfrm>
            <a:off x="5940152" y="404664"/>
            <a:ext cx="2952328" cy="2880320"/>
          </a:xfrm>
          <a:prstGeom prst="rect">
            <a:avLst/>
          </a:prstGeom>
          <a:noFill/>
        </p:spPr>
      </p:pic>
      <p:pic>
        <p:nvPicPr>
          <p:cNvPr id="5" name="Picture 4" descr="File:Fussball.jpg">
            <a:hlinkClick r:id="rId4"/>
          </p:cNvPr>
          <p:cNvPicPr>
            <a:picLocks noChangeAspect="1" noChangeArrowheads="1"/>
          </p:cNvPicPr>
          <p:nvPr/>
        </p:nvPicPr>
        <p:blipFill>
          <a:blip r:embed="rId5" cstate="print"/>
          <a:srcRect/>
          <a:stretch>
            <a:fillRect/>
          </a:stretch>
        </p:blipFill>
        <p:spPr bwMode="auto">
          <a:xfrm>
            <a:off x="5940152" y="3645024"/>
            <a:ext cx="2952328" cy="28803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836712"/>
            <a:ext cx="4042792" cy="5760640"/>
          </a:xfrm>
        </p:spPr>
        <p:txBody>
          <a:bodyPr>
            <a:normAutofit fontScale="92500" lnSpcReduction="20000"/>
          </a:bodyPr>
          <a:lstStyle/>
          <a:p>
            <a:r>
              <a:rPr lang="en-US" dirty="0" smtClean="0"/>
              <a:t>Cylindrical ones are called carbon </a:t>
            </a:r>
            <a:r>
              <a:rPr lang="en-US" dirty="0" err="1" smtClean="0"/>
              <a:t>nanotubes</a:t>
            </a:r>
            <a:r>
              <a:rPr lang="en-US" dirty="0" smtClean="0"/>
              <a:t> or </a:t>
            </a:r>
            <a:r>
              <a:rPr lang="en-US" dirty="0" err="1" smtClean="0"/>
              <a:t>buckytubes</a:t>
            </a:r>
            <a:r>
              <a:rPr lang="en-US" dirty="0" smtClean="0"/>
              <a:t>. Fullerenes are similar in structure to graphite, which is composed of stacked </a:t>
            </a:r>
            <a:r>
              <a:rPr lang="en-US" dirty="0" err="1" smtClean="0"/>
              <a:t>graphene</a:t>
            </a:r>
            <a:r>
              <a:rPr lang="en-US" dirty="0" smtClean="0"/>
              <a:t> sheets of linked hexagonal rings; but they may also contain pentagonal (or sometimes heptagonal) rings.</a:t>
            </a:r>
            <a:endParaRPr lang="bg-BG" dirty="0"/>
          </a:p>
        </p:txBody>
      </p:sp>
      <p:pic>
        <p:nvPicPr>
          <p:cNvPr id="28678" name="Picture 6" descr="File:Kohlenstoffnanoroehre Animation.gif">
            <a:hlinkClick r:id="rId2"/>
          </p:cNvPr>
          <p:cNvPicPr>
            <a:picLocks noChangeAspect="1" noChangeArrowheads="1" noCrop="1"/>
          </p:cNvPicPr>
          <p:nvPr/>
        </p:nvPicPr>
        <p:blipFill>
          <a:blip r:embed="rId3" cstate="print"/>
          <a:srcRect/>
          <a:stretch>
            <a:fillRect/>
          </a:stretch>
        </p:blipFill>
        <p:spPr bwMode="auto">
          <a:xfrm>
            <a:off x="4932040" y="980728"/>
            <a:ext cx="3744416" cy="53285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1</a:t>
            </a:r>
            <a:endParaRPr lang="bg-BG" dirty="0"/>
          </a:p>
        </p:txBody>
      </p:sp>
      <p:sp>
        <p:nvSpPr>
          <p:cNvPr id="3" name="Content Placeholder 2"/>
          <p:cNvSpPr>
            <a:spLocks noGrp="1"/>
          </p:cNvSpPr>
          <p:nvPr>
            <p:ph idx="1"/>
          </p:nvPr>
        </p:nvSpPr>
        <p:spPr/>
        <p:txBody>
          <a:bodyPr/>
          <a:lstStyle/>
          <a:p>
            <a:r>
              <a:rPr lang="en-US" dirty="0"/>
              <a:t>Which two of the following have a great similarity in common in </a:t>
            </a:r>
            <a:r>
              <a:rPr lang="en-US" dirty="0" smtClean="0"/>
              <a:t>atomic structure</a:t>
            </a:r>
            <a:r>
              <a:rPr lang="en-US" dirty="0"/>
              <a:t>; salt, diamond, coal, gold, and silver</a:t>
            </a:r>
            <a:r>
              <a:rPr lang="en-US" dirty="0" smtClean="0"/>
              <a:t>?</a:t>
            </a:r>
          </a:p>
          <a:p>
            <a:r>
              <a:rPr lang="en-US" dirty="0"/>
              <a:t>Diamond and coal.</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2</a:t>
            </a:r>
            <a:endParaRPr lang="bg-BG" dirty="0"/>
          </a:p>
        </p:txBody>
      </p:sp>
      <p:sp>
        <p:nvSpPr>
          <p:cNvPr id="3" name="Content Placeholder 2"/>
          <p:cNvSpPr>
            <a:spLocks noGrp="1"/>
          </p:cNvSpPr>
          <p:nvPr>
            <p:ph idx="1"/>
          </p:nvPr>
        </p:nvSpPr>
        <p:spPr/>
        <p:txBody>
          <a:bodyPr/>
          <a:lstStyle/>
          <a:p>
            <a:r>
              <a:rPr lang="en-US" dirty="0"/>
              <a:t>How can such different looking materials have this much similarity</a:t>
            </a:r>
            <a:r>
              <a:rPr lang="en-US" dirty="0" smtClean="0"/>
              <a:t>?</a:t>
            </a:r>
          </a:p>
          <a:p>
            <a:r>
              <a:rPr lang="en-US" dirty="0"/>
              <a:t>Because they are allotropes of the same element: carbon. Allotropes are </a:t>
            </a:r>
            <a:r>
              <a:rPr lang="en-US" dirty="0" smtClean="0"/>
              <a:t>different structural </a:t>
            </a:r>
            <a:r>
              <a:rPr lang="en-US" dirty="0"/>
              <a:t>modifications of an element. They have different physical properties, </a:t>
            </a:r>
            <a:r>
              <a:rPr lang="en-US" dirty="0" smtClean="0"/>
              <a:t>but the </a:t>
            </a:r>
            <a:r>
              <a:rPr lang="en-US" dirty="0"/>
              <a:t>same chemical properties.</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3</a:t>
            </a:r>
            <a:endParaRPr lang="bg-BG" dirty="0"/>
          </a:p>
        </p:txBody>
      </p:sp>
      <p:sp>
        <p:nvSpPr>
          <p:cNvPr id="3" name="Content Placeholder 2"/>
          <p:cNvSpPr>
            <a:spLocks noGrp="1"/>
          </p:cNvSpPr>
          <p:nvPr>
            <p:ph idx="1"/>
          </p:nvPr>
        </p:nvSpPr>
        <p:spPr/>
        <p:txBody>
          <a:bodyPr/>
          <a:lstStyle/>
          <a:p>
            <a:r>
              <a:rPr lang="en-US" dirty="0"/>
              <a:t>Do you know about other famous allotropes in the nature</a:t>
            </a:r>
            <a:r>
              <a:rPr lang="en-US" dirty="0" smtClean="0"/>
              <a:t>?</a:t>
            </a:r>
          </a:p>
          <a:p>
            <a:r>
              <a:rPr lang="en-US" dirty="0"/>
              <a:t>Oxygen gas </a:t>
            </a:r>
            <a:r>
              <a:rPr lang="en-US" dirty="0" smtClean="0"/>
              <a:t>– Ozone</a:t>
            </a:r>
          </a:p>
          <a:p>
            <a:r>
              <a:rPr lang="en-US" dirty="0"/>
              <a:t>White phosphorus - Red </a:t>
            </a:r>
            <a:r>
              <a:rPr lang="en-US" dirty="0" smtClean="0"/>
              <a:t>phosphorus</a:t>
            </a:r>
          </a:p>
          <a:p>
            <a:r>
              <a:rPr lang="en-US" dirty="0"/>
              <a:t>C (diamond) </a:t>
            </a:r>
            <a:r>
              <a:rPr lang="en-US" dirty="0" smtClean="0"/>
              <a:t>- </a:t>
            </a:r>
            <a:r>
              <a:rPr lang="en-US" dirty="0"/>
              <a:t>C (graphite) and Fullerenes</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Nanotechnology</a:t>
            </a:r>
            <a:endParaRPr lang="bg-BG" dirty="0"/>
          </a:p>
        </p:txBody>
      </p:sp>
      <p:sp>
        <p:nvSpPr>
          <p:cNvPr id="3" name="Content Placeholder 2"/>
          <p:cNvSpPr>
            <a:spLocks noGrp="1"/>
          </p:cNvSpPr>
          <p:nvPr>
            <p:ph idx="1"/>
          </p:nvPr>
        </p:nvSpPr>
        <p:spPr/>
        <p:txBody>
          <a:bodyPr>
            <a:normAutofit fontScale="92500" lnSpcReduction="10000"/>
          </a:bodyPr>
          <a:lstStyle/>
          <a:p>
            <a:r>
              <a:rPr lang="en-US" dirty="0" smtClean="0"/>
              <a:t>In 1959 the Nobel Prize winning physicist Richard Feynman gave a groundbreaking talk about the physical possibility of making, manipulating and visualizing things on a small scale and arranging atoms “the way we want”. Feynman challenged scientists to develop a new field where devices and machines could be built from tens or hundreds of atoms. This field is now called nanotechnology, which has been described as “the science of the very small with big potential”.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4</a:t>
            </a:r>
            <a:endParaRPr lang="bg-BG" dirty="0"/>
          </a:p>
        </p:txBody>
      </p:sp>
      <p:sp>
        <p:nvSpPr>
          <p:cNvPr id="3" name="Content Placeholder 2"/>
          <p:cNvSpPr>
            <a:spLocks noGrp="1"/>
          </p:cNvSpPr>
          <p:nvPr>
            <p:ph idx="1"/>
          </p:nvPr>
        </p:nvSpPr>
        <p:spPr/>
        <p:txBody>
          <a:bodyPr>
            <a:normAutofit lnSpcReduction="10000"/>
          </a:bodyPr>
          <a:lstStyle/>
          <a:p>
            <a:r>
              <a:rPr lang="en-US" dirty="0"/>
              <a:t>You probably know about bowling ball, disco ball, and tennis ball. </a:t>
            </a:r>
            <a:r>
              <a:rPr lang="en-US" dirty="0" smtClean="0"/>
              <a:t>Likewise, have </a:t>
            </a:r>
            <a:r>
              <a:rPr lang="en-US" dirty="0"/>
              <a:t>you heard about </a:t>
            </a:r>
            <a:r>
              <a:rPr lang="en-US" dirty="0" err="1"/>
              <a:t>buckyball</a:t>
            </a:r>
            <a:r>
              <a:rPr lang="en-US" dirty="0"/>
              <a:t>? What is a </a:t>
            </a:r>
            <a:r>
              <a:rPr lang="en-US" dirty="0" err="1"/>
              <a:t>buckyball</a:t>
            </a:r>
            <a:r>
              <a:rPr lang="en-US" dirty="0" smtClean="0"/>
              <a:t>?</a:t>
            </a:r>
          </a:p>
          <a:p>
            <a:r>
              <a:rPr lang="en-US" dirty="0" err="1"/>
              <a:t>Buckyball</a:t>
            </a:r>
            <a:r>
              <a:rPr lang="en-US" dirty="0"/>
              <a:t> is a spherical fullerene molecule with the formula </a:t>
            </a:r>
            <a:r>
              <a:rPr lang="en-US" dirty="0" smtClean="0"/>
              <a:t>C</a:t>
            </a:r>
            <a:r>
              <a:rPr lang="en-US" baseline="-25000" dirty="0" smtClean="0"/>
              <a:t>60</a:t>
            </a:r>
            <a:r>
              <a:rPr lang="en-US" dirty="0" smtClean="0"/>
              <a:t>. </a:t>
            </a:r>
            <a:r>
              <a:rPr lang="en-US" dirty="0"/>
              <a:t>It has a </a:t>
            </a:r>
            <a:r>
              <a:rPr lang="en-US" dirty="0" smtClean="0"/>
              <a:t>cage-like ring </a:t>
            </a:r>
            <a:r>
              <a:rPr lang="en-US" dirty="0"/>
              <a:t>structure which resembles a classical soccer ball, with 20 hexagons and </a:t>
            </a:r>
            <a:r>
              <a:rPr lang="en-US" dirty="0" smtClean="0"/>
              <a:t>12 pentagons</a:t>
            </a:r>
            <a:r>
              <a:rPr lang="en-US" dirty="0"/>
              <a:t>, with a carbon atom at each vertex of each polygon and a bond along </a:t>
            </a:r>
            <a:r>
              <a:rPr lang="en-US" dirty="0" smtClean="0"/>
              <a:t>each polygon </a:t>
            </a:r>
            <a:r>
              <a:rPr lang="en-US" dirty="0"/>
              <a:t>edge.</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5</a:t>
            </a:r>
            <a:endParaRPr lang="bg-BG" dirty="0"/>
          </a:p>
        </p:txBody>
      </p:sp>
      <p:sp>
        <p:nvSpPr>
          <p:cNvPr id="3" name="Content Placeholder 2"/>
          <p:cNvSpPr>
            <a:spLocks noGrp="1"/>
          </p:cNvSpPr>
          <p:nvPr>
            <p:ph idx="1"/>
          </p:nvPr>
        </p:nvSpPr>
        <p:spPr/>
        <p:txBody>
          <a:bodyPr/>
          <a:lstStyle/>
          <a:p>
            <a:r>
              <a:rPr lang="en-US" dirty="0"/>
              <a:t>Other than </a:t>
            </a:r>
            <a:r>
              <a:rPr lang="en-US" dirty="0" err="1"/>
              <a:t>buckyball</a:t>
            </a:r>
            <a:r>
              <a:rPr lang="en-US" dirty="0"/>
              <a:t> </a:t>
            </a:r>
            <a:r>
              <a:rPr lang="en-US" dirty="0" smtClean="0"/>
              <a:t>(C</a:t>
            </a:r>
            <a:r>
              <a:rPr lang="en-US" baseline="-25000" dirty="0" smtClean="0"/>
              <a:t>60</a:t>
            </a:r>
            <a:r>
              <a:rPr lang="en-US" dirty="0" smtClean="0"/>
              <a:t> </a:t>
            </a:r>
            <a:r>
              <a:rPr lang="en-US" dirty="0"/>
              <a:t>), what kind of Fullerene molecules can you name</a:t>
            </a:r>
            <a:r>
              <a:rPr lang="en-US" dirty="0" smtClean="0"/>
              <a:t>?</a:t>
            </a:r>
          </a:p>
          <a:p>
            <a:r>
              <a:rPr lang="en-US" dirty="0" smtClean="0"/>
              <a:t>Carbon </a:t>
            </a:r>
            <a:r>
              <a:rPr lang="en-US" dirty="0" err="1"/>
              <a:t>nanotubes</a:t>
            </a:r>
            <a:r>
              <a:rPr lang="en-US" dirty="0"/>
              <a:t>, carbon </a:t>
            </a:r>
            <a:r>
              <a:rPr lang="en-US" dirty="0" err="1"/>
              <a:t>megatubes</a:t>
            </a:r>
            <a:r>
              <a:rPr lang="en-US" dirty="0" smtClean="0"/>
              <a:t>.</a:t>
            </a:r>
          </a:p>
          <a:p>
            <a:r>
              <a:rPr lang="en-US" b="1" dirty="0" smtClean="0"/>
              <a:t>C</a:t>
            </a:r>
            <a:r>
              <a:rPr lang="en-US" b="1" baseline="-25000" dirty="0" smtClean="0"/>
              <a:t>70</a:t>
            </a:r>
            <a:r>
              <a:rPr lang="en-US" dirty="0" smtClean="0"/>
              <a:t>, </a:t>
            </a:r>
            <a:r>
              <a:rPr lang="en-US" b="1" dirty="0" smtClean="0"/>
              <a:t>C</a:t>
            </a:r>
            <a:r>
              <a:rPr lang="en-US" b="1" baseline="-25000" dirty="0" smtClean="0"/>
              <a:t>540 </a:t>
            </a:r>
            <a:r>
              <a:rPr lang="en-US" dirty="0" smtClean="0"/>
              <a:t>and </a:t>
            </a:r>
            <a:r>
              <a:rPr lang="en-US" dirty="0"/>
              <a:t>etc</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r>
              <a:rPr lang="en-US" dirty="0" smtClean="0"/>
              <a:t>Watch the animation on the website; The Scale of the Universe 2 </a:t>
            </a:r>
            <a:r>
              <a:rPr lang="en-US" dirty="0" smtClean="0">
                <a:hlinkClick r:id="rId2"/>
              </a:rPr>
              <a:t>http://</a:t>
            </a:r>
            <a:r>
              <a:rPr lang="en-US" smtClean="0">
                <a:hlinkClick r:id="rId2"/>
              </a:rPr>
              <a:t>htwins.net/scale2/</a:t>
            </a:r>
            <a:endParaRPr lang="en-US" smtClean="0"/>
          </a:p>
          <a:p>
            <a:pPr>
              <a:buNone/>
            </a:pPr>
            <a:endParaRPr lang="bg-B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a:t>
            </a:r>
            <a:endParaRPr lang="bg-BG" dirty="0"/>
          </a:p>
        </p:txBody>
      </p:sp>
      <p:sp>
        <p:nvSpPr>
          <p:cNvPr id="3" name="Content Placeholder 2"/>
          <p:cNvSpPr>
            <a:spLocks noGrp="1"/>
          </p:cNvSpPr>
          <p:nvPr>
            <p:ph idx="1"/>
          </p:nvPr>
        </p:nvSpPr>
        <p:spPr/>
        <p:txBody>
          <a:bodyPr/>
          <a:lstStyle/>
          <a:p>
            <a:r>
              <a:rPr lang="en-US" dirty="0" smtClean="0"/>
              <a:t>To what scale is C</a:t>
            </a:r>
            <a:r>
              <a:rPr lang="en-US" baseline="-25000" dirty="0" smtClean="0"/>
              <a:t>60</a:t>
            </a:r>
            <a:r>
              <a:rPr lang="en-US" dirty="0" smtClean="0"/>
              <a:t> molecules (</a:t>
            </a:r>
            <a:r>
              <a:rPr lang="en-US" dirty="0" err="1" smtClean="0"/>
              <a:t>buckyballs</a:t>
            </a:r>
            <a:r>
              <a:rPr lang="en-US" dirty="0" smtClean="0"/>
              <a:t>) equivalent? (Answer according to the previous animation named “The Scale of the Universe 2”) Emphasize the size of </a:t>
            </a:r>
            <a:r>
              <a:rPr lang="en-US" dirty="0" err="1" smtClean="0"/>
              <a:t>nanometres</a:t>
            </a:r>
            <a:r>
              <a:rPr lang="en-US" dirty="0" smtClean="0"/>
              <a:t>.</a:t>
            </a:r>
          </a:p>
          <a:p>
            <a:r>
              <a:rPr lang="en-US" dirty="0" smtClean="0"/>
              <a:t>Alpha Helix, Cs atom, X-ray wavelength and </a:t>
            </a:r>
            <a:r>
              <a:rPr lang="en-US" dirty="0" err="1" smtClean="0"/>
              <a:t>buckyball</a:t>
            </a:r>
            <a:r>
              <a:rPr lang="en-US" dirty="0" smtClean="0"/>
              <a:t> are nearly at the same size.</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260648"/>
            <a:ext cx="8229600" cy="5865515"/>
          </a:xfrm>
        </p:spPr>
        <p:txBody>
          <a:bodyPr/>
          <a:lstStyle/>
          <a:p>
            <a:r>
              <a:rPr lang="en-US" dirty="0" smtClean="0"/>
              <a:t>Now we divide the class into 4 groups.</a:t>
            </a:r>
          </a:p>
          <a:p>
            <a:r>
              <a:rPr lang="en-US" dirty="0" smtClean="0"/>
              <a:t>Each group has to do a different activity:</a:t>
            </a:r>
          </a:p>
          <a:p>
            <a:endParaRPr lang="en-US" dirty="0" smtClean="0"/>
          </a:p>
          <a:p>
            <a:r>
              <a:rPr lang="en-US" dirty="0" smtClean="0"/>
              <a:t>Group 1 – activity 1(graphite);</a:t>
            </a:r>
          </a:p>
          <a:p>
            <a:endParaRPr lang="en-US" dirty="0" smtClean="0"/>
          </a:p>
          <a:p>
            <a:r>
              <a:rPr lang="en-US" dirty="0" smtClean="0"/>
              <a:t>Group 2 – activity 2(diamond);</a:t>
            </a:r>
          </a:p>
          <a:p>
            <a:endParaRPr lang="en-US" dirty="0" smtClean="0"/>
          </a:p>
          <a:p>
            <a:r>
              <a:rPr lang="en-US" dirty="0" smtClean="0"/>
              <a:t>Group 3 – activity 3(</a:t>
            </a:r>
            <a:r>
              <a:rPr lang="en-US" dirty="0" err="1" smtClean="0"/>
              <a:t>buckyball</a:t>
            </a:r>
            <a:r>
              <a:rPr lang="en-US" dirty="0" smtClean="0"/>
              <a:t>);</a:t>
            </a:r>
          </a:p>
          <a:p>
            <a:endParaRPr lang="en-US" dirty="0" smtClean="0"/>
          </a:p>
          <a:p>
            <a:r>
              <a:rPr lang="en-US" dirty="0" smtClean="0"/>
              <a:t>Group 4 – activity 4(</a:t>
            </a:r>
            <a:r>
              <a:rPr lang="en-US" dirty="0" err="1" smtClean="0"/>
              <a:t>nanotubes</a:t>
            </a:r>
            <a:r>
              <a:rPr lang="en-US" dirty="0" smtClean="0"/>
              <a:t>).</a:t>
            </a:r>
            <a:endParaRPr lang="bg-B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1: (a) </a:t>
            </a:r>
            <a:r>
              <a:rPr lang="en-US" dirty="0" err="1" smtClean="0"/>
              <a:t>Graphene</a:t>
            </a:r>
            <a:r>
              <a:rPr lang="en-US" dirty="0" smtClean="0"/>
              <a:t>, (b) Graphite</a:t>
            </a:r>
            <a:endParaRPr lang="bg-BG" dirty="0"/>
          </a:p>
        </p:txBody>
      </p:sp>
      <p:pic>
        <p:nvPicPr>
          <p:cNvPr id="2050" name="Picture 2"/>
          <p:cNvPicPr>
            <a:picLocks noChangeAspect="1" noChangeArrowheads="1"/>
          </p:cNvPicPr>
          <p:nvPr/>
        </p:nvPicPr>
        <p:blipFill>
          <a:blip r:embed="rId2" cstate="print"/>
          <a:srcRect/>
          <a:stretch>
            <a:fillRect/>
          </a:stretch>
        </p:blipFill>
        <p:spPr bwMode="auto">
          <a:xfrm>
            <a:off x="467544" y="1628800"/>
            <a:ext cx="3495675" cy="771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7544" y="2420888"/>
            <a:ext cx="3495675" cy="771525"/>
          </a:xfrm>
          <a:prstGeom prst="rect">
            <a:avLst/>
          </a:prstGeom>
          <a:noFill/>
          <a:ln w="9525">
            <a:noFill/>
            <a:miter lim="800000"/>
            <a:headEnd/>
            <a:tailEnd/>
          </a:ln>
        </p:spPr>
      </p:pic>
      <p:pic>
        <p:nvPicPr>
          <p:cNvPr id="2052" name="Picture 4"/>
          <p:cNvPicPr>
            <a:picLocks noGrp="1" noChangeAspect="1" noChangeArrowheads="1"/>
          </p:cNvPicPr>
          <p:nvPr>
            <p:ph idx="1"/>
          </p:nvPr>
        </p:nvPicPr>
        <p:blipFill>
          <a:blip r:embed="rId4" cstate="print"/>
          <a:srcRect/>
          <a:stretch>
            <a:fillRect/>
          </a:stretch>
        </p:blipFill>
        <p:spPr bwMode="auto">
          <a:xfrm>
            <a:off x="467544" y="3212976"/>
            <a:ext cx="3495675" cy="7715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67544" y="4005064"/>
            <a:ext cx="3495675" cy="77152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67544" y="4797152"/>
            <a:ext cx="3495675" cy="77152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467544" y="5589240"/>
            <a:ext cx="3495675" cy="771525"/>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4932040" y="1340768"/>
            <a:ext cx="3024336" cy="2592288"/>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4932040" y="4005064"/>
            <a:ext cx="295232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2: </a:t>
            </a:r>
            <a:r>
              <a:rPr lang="en-US" dirty="0" err="1" smtClean="0"/>
              <a:t>Dimond</a:t>
            </a:r>
            <a:r>
              <a:rPr lang="en-US" dirty="0" smtClean="0"/>
              <a:t>(2) and crystal structure of </a:t>
            </a:r>
            <a:r>
              <a:rPr lang="en-US" dirty="0" err="1" smtClean="0"/>
              <a:t>dimond</a:t>
            </a:r>
            <a:r>
              <a:rPr lang="en-US" dirty="0" smtClean="0"/>
              <a:t>(3).</a:t>
            </a:r>
            <a:endParaRPr lang="bg-BG" dirty="0"/>
          </a:p>
        </p:txBody>
      </p:sp>
      <p:sp>
        <p:nvSpPr>
          <p:cNvPr id="3" name="Content Placeholder 2"/>
          <p:cNvSpPr>
            <a:spLocks noGrp="1"/>
          </p:cNvSpPr>
          <p:nvPr>
            <p:ph idx="1"/>
          </p:nvPr>
        </p:nvSpPr>
        <p:spPr/>
        <p:txBody>
          <a:bodyPr/>
          <a:lstStyle/>
          <a:p>
            <a:endParaRPr lang="bg-BG"/>
          </a:p>
        </p:txBody>
      </p:sp>
      <p:pic>
        <p:nvPicPr>
          <p:cNvPr id="4" name="Picture 2"/>
          <p:cNvPicPr>
            <a:picLocks noChangeAspect="1" noChangeArrowheads="1"/>
          </p:cNvPicPr>
          <p:nvPr/>
        </p:nvPicPr>
        <p:blipFill>
          <a:blip r:embed="rId2" cstate="print"/>
          <a:srcRect/>
          <a:stretch>
            <a:fillRect/>
          </a:stretch>
        </p:blipFill>
        <p:spPr bwMode="auto">
          <a:xfrm>
            <a:off x="395536" y="1628800"/>
            <a:ext cx="3816424" cy="237626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39552" y="4005064"/>
            <a:ext cx="3528392" cy="237626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716016" y="2060848"/>
            <a:ext cx="3672408"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3: C</a:t>
            </a:r>
            <a:r>
              <a:rPr lang="en-US" baseline="-25000" dirty="0" smtClean="0"/>
              <a:t>60</a:t>
            </a:r>
            <a:r>
              <a:rPr lang="en-US" dirty="0" smtClean="0"/>
              <a:t> on the coordinate</a:t>
            </a:r>
            <a:br>
              <a:rPr lang="en-US" dirty="0" smtClean="0"/>
            </a:br>
            <a:r>
              <a:rPr lang="en-US" dirty="0" smtClean="0"/>
              <a:t>system.</a:t>
            </a:r>
            <a:endParaRPr lang="bg-BG" dirty="0"/>
          </a:p>
        </p:txBody>
      </p:sp>
      <p:sp>
        <p:nvSpPr>
          <p:cNvPr id="3" name="Content Placeholder 2"/>
          <p:cNvSpPr>
            <a:spLocks noGrp="1"/>
          </p:cNvSpPr>
          <p:nvPr>
            <p:ph idx="1"/>
          </p:nvPr>
        </p:nvSpPr>
        <p:spPr/>
        <p:txBody>
          <a:bodyPr/>
          <a:lstStyle/>
          <a:p>
            <a:endParaRPr lang="bg-BG" dirty="0"/>
          </a:p>
        </p:txBody>
      </p:sp>
      <p:pic>
        <p:nvPicPr>
          <p:cNvPr id="3074" name="Picture 2"/>
          <p:cNvPicPr>
            <a:picLocks noChangeAspect="1" noChangeArrowheads="1"/>
          </p:cNvPicPr>
          <p:nvPr/>
        </p:nvPicPr>
        <p:blipFill>
          <a:blip r:embed="rId2" cstate="print"/>
          <a:srcRect/>
          <a:stretch>
            <a:fillRect/>
          </a:stretch>
        </p:blipFill>
        <p:spPr bwMode="auto">
          <a:xfrm>
            <a:off x="2339752" y="1844824"/>
            <a:ext cx="432048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4:Carbon </a:t>
            </a:r>
            <a:r>
              <a:rPr lang="en-US" dirty="0" err="1" smtClean="0"/>
              <a:t>nanotubes</a:t>
            </a:r>
            <a:endParaRPr lang="bg-BG" dirty="0"/>
          </a:p>
        </p:txBody>
      </p:sp>
      <p:sp>
        <p:nvSpPr>
          <p:cNvPr id="3" name="Content Placeholder 2"/>
          <p:cNvSpPr>
            <a:spLocks noGrp="1"/>
          </p:cNvSpPr>
          <p:nvPr>
            <p:ph idx="1"/>
          </p:nvPr>
        </p:nvSpPr>
        <p:spPr/>
        <p:txBody>
          <a:bodyPr/>
          <a:lstStyle/>
          <a:p>
            <a:endParaRPr lang="bg-BG"/>
          </a:p>
        </p:txBody>
      </p:sp>
      <p:pic>
        <p:nvPicPr>
          <p:cNvPr id="4" name="Picture 2" descr="File:Carbon nanotube zigzag povray cropped.PNG">
            <a:hlinkClick r:id="rId2"/>
          </p:cNvPr>
          <p:cNvPicPr>
            <a:picLocks noChangeAspect="1" noChangeArrowheads="1"/>
          </p:cNvPicPr>
          <p:nvPr/>
        </p:nvPicPr>
        <p:blipFill>
          <a:blip r:embed="rId3" cstate="print"/>
          <a:srcRect/>
          <a:stretch>
            <a:fillRect/>
          </a:stretch>
        </p:blipFill>
        <p:spPr bwMode="auto">
          <a:xfrm>
            <a:off x="1115616" y="1412776"/>
            <a:ext cx="6840760" cy="525658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7</a:t>
            </a:r>
            <a:endParaRPr lang="bg-BG" dirty="0"/>
          </a:p>
        </p:txBody>
      </p:sp>
      <p:sp>
        <p:nvSpPr>
          <p:cNvPr id="3" name="Content Placeholder 2"/>
          <p:cNvSpPr>
            <a:spLocks noGrp="1"/>
          </p:cNvSpPr>
          <p:nvPr>
            <p:ph idx="1"/>
          </p:nvPr>
        </p:nvSpPr>
        <p:spPr/>
        <p:txBody>
          <a:bodyPr>
            <a:normAutofit/>
          </a:bodyPr>
          <a:lstStyle/>
          <a:p>
            <a:r>
              <a:rPr lang="en-US" dirty="0" smtClean="0"/>
              <a:t>Crumple up another carton paper to be the same size as </a:t>
            </a:r>
            <a:r>
              <a:rPr lang="en-US" dirty="0" err="1" smtClean="0"/>
              <a:t>Buckyball</a:t>
            </a:r>
            <a:r>
              <a:rPr lang="en-US" dirty="0" smtClean="0"/>
              <a:t> you have built. Press both of them and compare the differences (figure 2). What can you say for this comparison? Which of them is stronger? Why?</a:t>
            </a:r>
          </a:p>
          <a:p>
            <a:endParaRPr lang="bg-B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111" charset="-128"/>
              </a:rPr>
              <a:t>Definition of Nanotechnology </a:t>
            </a:r>
            <a:endParaRPr lang="bg-BG" dirty="0"/>
          </a:p>
        </p:txBody>
      </p:sp>
      <p:sp>
        <p:nvSpPr>
          <p:cNvPr id="3" name="Content Placeholder 2"/>
          <p:cNvSpPr>
            <a:spLocks noGrp="1"/>
          </p:cNvSpPr>
          <p:nvPr>
            <p:ph idx="1"/>
          </p:nvPr>
        </p:nvSpPr>
        <p:spPr/>
        <p:txBody>
          <a:bodyPr/>
          <a:lstStyle/>
          <a:p>
            <a:r>
              <a:rPr lang="en-US" dirty="0" smtClean="0"/>
              <a:t>Nanotechnology is defined as the research and technology development in the 1 – 100 nm range. Nanotechnology creates and uses structures that have novel properties because of their small size. It builds on the ability to control or manipulate matter on the </a:t>
            </a:r>
            <a:r>
              <a:rPr lang="en-US" smtClean="0"/>
              <a:t>atomic scale.</a:t>
            </a:r>
            <a:endParaRPr lang="bg-B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2: </a:t>
            </a:r>
            <a:r>
              <a:rPr lang="en-US" dirty="0" err="1" smtClean="0"/>
              <a:t>Buckyball</a:t>
            </a:r>
            <a:r>
              <a:rPr lang="en-US" dirty="0" smtClean="0"/>
              <a:t> and Crumple up another carton paper.</a:t>
            </a:r>
            <a:endParaRPr lang="bg-BG" dirty="0"/>
          </a:p>
        </p:txBody>
      </p:sp>
      <p:sp>
        <p:nvSpPr>
          <p:cNvPr id="3" name="Content Placeholder 2"/>
          <p:cNvSpPr>
            <a:spLocks noGrp="1"/>
          </p:cNvSpPr>
          <p:nvPr>
            <p:ph idx="1"/>
          </p:nvPr>
        </p:nvSpPr>
        <p:spPr/>
        <p:txBody>
          <a:bodyPr/>
          <a:lstStyle/>
          <a:p>
            <a:endParaRPr lang="bg-BG" dirty="0"/>
          </a:p>
        </p:txBody>
      </p:sp>
      <p:pic>
        <p:nvPicPr>
          <p:cNvPr id="4098" name="Picture 2"/>
          <p:cNvPicPr>
            <a:picLocks noChangeAspect="1" noChangeArrowheads="1"/>
          </p:cNvPicPr>
          <p:nvPr/>
        </p:nvPicPr>
        <p:blipFill>
          <a:blip r:embed="rId2" cstate="print"/>
          <a:srcRect/>
          <a:stretch>
            <a:fillRect/>
          </a:stretch>
        </p:blipFill>
        <p:spPr bwMode="auto">
          <a:xfrm>
            <a:off x="1547664" y="1772816"/>
            <a:ext cx="6076950" cy="4667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547664" y="2204864"/>
            <a:ext cx="6076950" cy="4667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547664" y="2636912"/>
            <a:ext cx="6076950" cy="46672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1547664" y="3068960"/>
            <a:ext cx="6076950" cy="466725"/>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1547664" y="3501008"/>
            <a:ext cx="6076950" cy="466725"/>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1547664" y="3933056"/>
            <a:ext cx="6076950" cy="466725"/>
          </a:xfrm>
          <a:prstGeom prst="rect">
            <a:avLst/>
          </a:prstGeom>
          <a:noFill/>
          <a:ln w="9525">
            <a:noFill/>
            <a:miter lim="800000"/>
            <a:headEnd/>
            <a:tailEnd/>
          </a:ln>
        </p:spPr>
      </p:pic>
      <p:pic>
        <p:nvPicPr>
          <p:cNvPr id="4104" name="Picture 8"/>
          <p:cNvPicPr>
            <a:picLocks noChangeAspect="1" noChangeArrowheads="1"/>
          </p:cNvPicPr>
          <p:nvPr/>
        </p:nvPicPr>
        <p:blipFill>
          <a:blip r:embed="rId8" cstate="print"/>
          <a:srcRect/>
          <a:stretch>
            <a:fillRect/>
          </a:stretch>
        </p:blipFill>
        <p:spPr bwMode="auto">
          <a:xfrm>
            <a:off x="1547664" y="4365104"/>
            <a:ext cx="6076950" cy="466725"/>
          </a:xfrm>
          <a:prstGeom prst="rect">
            <a:avLst/>
          </a:prstGeom>
          <a:noFill/>
          <a:ln w="9525">
            <a:no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1547664" y="4797152"/>
            <a:ext cx="6076950" cy="466725"/>
          </a:xfrm>
          <a:prstGeom prst="rect">
            <a:avLst/>
          </a:prstGeom>
          <a:noFill/>
          <a:ln w="9525">
            <a:noFill/>
            <a:miter lim="800000"/>
            <a:headEnd/>
            <a:tailEnd/>
          </a:ln>
        </p:spPr>
      </p:pic>
      <p:pic>
        <p:nvPicPr>
          <p:cNvPr id="4106" name="Picture 10"/>
          <p:cNvPicPr>
            <a:picLocks noChangeAspect="1" noChangeArrowheads="1"/>
          </p:cNvPicPr>
          <p:nvPr/>
        </p:nvPicPr>
        <p:blipFill>
          <a:blip r:embed="rId10" cstate="print"/>
          <a:srcRect/>
          <a:stretch>
            <a:fillRect/>
          </a:stretch>
        </p:blipFill>
        <p:spPr bwMode="auto">
          <a:xfrm>
            <a:off x="1547664" y="5229200"/>
            <a:ext cx="6076950" cy="466725"/>
          </a:xfrm>
          <a:prstGeom prst="rect">
            <a:avLst/>
          </a:prstGeom>
          <a:noFill/>
          <a:ln w="9525">
            <a:noFill/>
            <a:miter lim="800000"/>
            <a:headEnd/>
            <a:tailEnd/>
          </a:ln>
        </p:spPr>
      </p:pic>
      <p:pic>
        <p:nvPicPr>
          <p:cNvPr id="4107" name="Picture 11"/>
          <p:cNvPicPr>
            <a:picLocks noChangeAspect="1" noChangeArrowheads="1"/>
          </p:cNvPicPr>
          <p:nvPr/>
        </p:nvPicPr>
        <p:blipFill>
          <a:blip r:embed="rId11" cstate="print"/>
          <a:srcRect/>
          <a:stretch>
            <a:fillRect/>
          </a:stretch>
        </p:blipFill>
        <p:spPr bwMode="auto">
          <a:xfrm>
            <a:off x="1547664" y="5661248"/>
            <a:ext cx="607695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r>
              <a:rPr lang="en-US" dirty="0" err="1" smtClean="0"/>
              <a:t>Bucykball</a:t>
            </a:r>
            <a:r>
              <a:rPr lang="en-US" dirty="0" smtClean="0"/>
              <a:t> is more durable than crumpled paper.</a:t>
            </a:r>
          </a:p>
          <a:p>
            <a:r>
              <a:rPr lang="en-US" dirty="0" smtClean="0"/>
              <a:t>Spherical structures distribute the forces applied in equal pieces on their surfaces.</a:t>
            </a:r>
          </a:p>
          <a:p>
            <a:endParaRPr lang="bg-B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8</a:t>
            </a:r>
            <a:endParaRPr lang="bg-BG" dirty="0"/>
          </a:p>
        </p:txBody>
      </p:sp>
      <p:sp>
        <p:nvSpPr>
          <p:cNvPr id="3" name="Content Placeholder 2"/>
          <p:cNvSpPr>
            <a:spLocks noGrp="1"/>
          </p:cNvSpPr>
          <p:nvPr>
            <p:ph idx="1"/>
          </p:nvPr>
        </p:nvSpPr>
        <p:spPr/>
        <p:txBody>
          <a:bodyPr/>
          <a:lstStyle/>
          <a:p>
            <a:r>
              <a:rPr lang="en-US" dirty="0" smtClean="0"/>
              <a:t>What kind of bonding is there in between the carbon atoms of fullerene?</a:t>
            </a:r>
          </a:p>
          <a:p>
            <a:r>
              <a:rPr lang="en-US" dirty="0" smtClean="0"/>
              <a:t>Covalent bonding.</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9</a:t>
            </a:r>
            <a:endParaRPr lang="bg-BG" dirty="0"/>
          </a:p>
        </p:txBody>
      </p:sp>
      <p:sp>
        <p:nvSpPr>
          <p:cNvPr id="3" name="Content Placeholder 2"/>
          <p:cNvSpPr>
            <a:spLocks noGrp="1"/>
          </p:cNvSpPr>
          <p:nvPr>
            <p:ph idx="1"/>
          </p:nvPr>
        </p:nvSpPr>
        <p:spPr/>
        <p:txBody>
          <a:bodyPr/>
          <a:lstStyle/>
          <a:p>
            <a:r>
              <a:rPr lang="en-US" dirty="0" smtClean="0"/>
              <a:t>Carbon </a:t>
            </a:r>
            <a:r>
              <a:rPr lang="en-US" dirty="0" err="1" smtClean="0"/>
              <a:t>nanotubes</a:t>
            </a:r>
            <a:r>
              <a:rPr lang="en-US" dirty="0" smtClean="0"/>
              <a:t> are the strongest and lightweight material yet discovered. What can be the application areas of carbon </a:t>
            </a:r>
            <a:r>
              <a:rPr lang="en-US" dirty="0" err="1" smtClean="0"/>
              <a:t>nanotubes</a:t>
            </a:r>
            <a:r>
              <a:rPr lang="en-US" dirty="0" smtClean="0"/>
              <a:t>?</a:t>
            </a:r>
          </a:p>
          <a:p>
            <a:r>
              <a:rPr lang="en-US" dirty="0" smtClean="0"/>
              <a:t>Buildings</a:t>
            </a:r>
          </a:p>
          <a:p>
            <a:r>
              <a:rPr lang="en-US" dirty="0" smtClean="0"/>
              <a:t>Batteries</a:t>
            </a:r>
          </a:p>
          <a:p>
            <a:r>
              <a:rPr lang="en-US" dirty="0" smtClean="0"/>
              <a:t>solar panels</a:t>
            </a:r>
          </a:p>
          <a:p>
            <a:r>
              <a:rPr lang="en-US" dirty="0" smtClean="0"/>
              <a:t>space vehicles</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10</a:t>
            </a:r>
            <a:endParaRPr lang="bg-BG" dirty="0"/>
          </a:p>
        </p:txBody>
      </p:sp>
      <p:sp>
        <p:nvSpPr>
          <p:cNvPr id="3" name="Content Placeholder 2"/>
          <p:cNvSpPr>
            <a:spLocks noGrp="1"/>
          </p:cNvSpPr>
          <p:nvPr>
            <p:ph idx="1"/>
          </p:nvPr>
        </p:nvSpPr>
        <p:spPr/>
        <p:txBody>
          <a:bodyPr>
            <a:normAutofit fontScale="85000" lnSpcReduction="10000"/>
          </a:bodyPr>
          <a:lstStyle/>
          <a:p>
            <a:r>
              <a:rPr lang="en-US" dirty="0" smtClean="0"/>
              <a:t>We know that fullerenes show superconducting properties. Which research areas are related to super-conductivity?</a:t>
            </a:r>
          </a:p>
          <a:p>
            <a:r>
              <a:rPr lang="en-US" dirty="0" smtClean="0"/>
              <a:t>Magnetic-levitation</a:t>
            </a:r>
          </a:p>
          <a:p>
            <a:r>
              <a:rPr lang="en-US" dirty="0" smtClean="0"/>
              <a:t>Super conducting magnets especially for transport such as trains</a:t>
            </a:r>
          </a:p>
          <a:p>
            <a:r>
              <a:rPr lang="en-US" dirty="0" err="1" smtClean="0"/>
              <a:t>Biomagnetism</a:t>
            </a:r>
            <a:endParaRPr lang="en-US" dirty="0" smtClean="0"/>
          </a:p>
          <a:p>
            <a:r>
              <a:rPr lang="en-US" dirty="0" smtClean="0"/>
              <a:t>Electric generators made with superconducting wire</a:t>
            </a:r>
          </a:p>
          <a:p>
            <a:r>
              <a:rPr lang="en-US" dirty="0" smtClean="0"/>
              <a:t>Energy storage to enhance power stability</a:t>
            </a:r>
          </a:p>
          <a:p>
            <a:r>
              <a:rPr lang="en-US" dirty="0" smtClean="0"/>
              <a:t>"</a:t>
            </a:r>
            <a:r>
              <a:rPr lang="en-US" dirty="0" err="1" smtClean="0"/>
              <a:t>Petaflop</a:t>
            </a:r>
            <a:r>
              <a:rPr lang="en-US" dirty="0" smtClean="0"/>
              <a:t>" computers</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11</a:t>
            </a:r>
            <a:endParaRPr lang="bg-BG" dirty="0"/>
          </a:p>
        </p:txBody>
      </p:sp>
      <p:sp>
        <p:nvSpPr>
          <p:cNvPr id="3" name="Content Placeholder 2"/>
          <p:cNvSpPr>
            <a:spLocks noGrp="1"/>
          </p:cNvSpPr>
          <p:nvPr>
            <p:ph idx="1"/>
          </p:nvPr>
        </p:nvSpPr>
        <p:spPr/>
        <p:txBody>
          <a:bodyPr>
            <a:normAutofit/>
          </a:bodyPr>
          <a:lstStyle/>
          <a:p>
            <a:r>
              <a:rPr lang="en-US" dirty="0" smtClean="0"/>
              <a:t>Why do you think Fullerenes dissolve in toluene, but not in water?</a:t>
            </a:r>
          </a:p>
          <a:p>
            <a:r>
              <a:rPr lang="en-US" dirty="0" smtClean="0"/>
              <a:t>Water is a polar solvent, but fullerenes are </a:t>
            </a:r>
            <a:r>
              <a:rPr lang="en-US" dirty="0" err="1" smtClean="0"/>
              <a:t>nonpolar</a:t>
            </a:r>
            <a:r>
              <a:rPr lang="en-US" dirty="0" smtClean="0"/>
              <a:t> substances. That’s why they can only be dissolved in </a:t>
            </a:r>
            <a:r>
              <a:rPr lang="en-US" dirty="0" err="1" smtClean="0"/>
              <a:t>nonpolar</a:t>
            </a:r>
            <a:r>
              <a:rPr lang="en-US" dirty="0" smtClean="0"/>
              <a:t> solvents.</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bg-BG" dirty="0"/>
          </a:p>
        </p:txBody>
      </p:sp>
      <p:sp>
        <p:nvSpPr>
          <p:cNvPr id="3" name="Content Placeholder 2"/>
          <p:cNvSpPr>
            <a:spLocks noGrp="1"/>
          </p:cNvSpPr>
          <p:nvPr>
            <p:ph idx="1"/>
          </p:nvPr>
        </p:nvSpPr>
        <p:spPr/>
        <p:txBody>
          <a:bodyPr>
            <a:normAutofit fontScale="77500" lnSpcReduction="20000"/>
          </a:bodyPr>
          <a:lstStyle/>
          <a:p>
            <a:r>
              <a:rPr lang="en-US" b="1" dirty="0" smtClean="0"/>
              <a:t>A. Write (T) True or (F) False for the statements below. (5minutes)</a:t>
            </a:r>
          </a:p>
          <a:p>
            <a:r>
              <a:rPr lang="en-US" dirty="0" smtClean="0"/>
              <a:t>( ) 1- Graphite is a conductor and can be used as the material in the electrodes of an</a:t>
            </a:r>
          </a:p>
          <a:p>
            <a:r>
              <a:rPr lang="en-US" dirty="0" smtClean="0"/>
              <a:t>electric arc lamp.</a:t>
            </a:r>
          </a:p>
          <a:p>
            <a:r>
              <a:rPr lang="en-US" dirty="0" smtClean="0"/>
              <a:t>( ) 2- Allotropes have different physical properties and the same chemical properties.</a:t>
            </a:r>
          </a:p>
          <a:p>
            <a:r>
              <a:rPr lang="en-US" dirty="0" smtClean="0"/>
              <a:t>( ) 3- The atoms forming allotropes have the same kind of bonding in between, but in</a:t>
            </a:r>
          </a:p>
          <a:p>
            <a:r>
              <a:rPr lang="en-US" dirty="0" smtClean="0"/>
              <a:t>different manners.</a:t>
            </a:r>
          </a:p>
          <a:p>
            <a:r>
              <a:rPr lang="en-US" dirty="0" smtClean="0"/>
              <a:t>( ) 4- Diamond is a hollow cluster of 60 carbon atoms shaped like a soccer ball.</a:t>
            </a:r>
            <a:endParaRPr lang="bg-B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r>
              <a:rPr lang="en-US" b="1" dirty="0" smtClean="0"/>
              <a:t>B. Fill in the blanks with an appropriate expression.(5 minutes)</a:t>
            </a:r>
          </a:p>
          <a:p>
            <a:r>
              <a:rPr lang="en-US" dirty="0" smtClean="0"/>
              <a:t>1- </a:t>
            </a:r>
            <a:r>
              <a:rPr lang="en-US" dirty="0" err="1" smtClean="0"/>
              <a:t>Buckyball</a:t>
            </a:r>
            <a:r>
              <a:rPr lang="en-US" dirty="0" smtClean="0"/>
              <a:t> is a ……………………molecule with the formula C</a:t>
            </a:r>
            <a:r>
              <a:rPr lang="en-US" baseline="-25000" dirty="0" smtClean="0"/>
              <a:t>60</a:t>
            </a:r>
            <a:r>
              <a:rPr lang="en-US" dirty="0" smtClean="0"/>
              <a:t>.</a:t>
            </a:r>
          </a:p>
          <a:p>
            <a:r>
              <a:rPr lang="en-US" dirty="0" smtClean="0"/>
              <a:t>2- …………………. are different structural modifications of an element.</a:t>
            </a:r>
          </a:p>
          <a:p>
            <a:r>
              <a:rPr lang="en-US" dirty="0" smtClean="0"/>
              <a:t>3- …………………….. is the hardest natural mineral.</a:t>
            </a:r>
            <a:endParaRPr lang="bg-B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normAutofit fontScale="92500" lnSpcReduction="20000"/>
          </a:bodyPr>
          <a:lstStyle/>
          <a:p>
            <a:r>
              <a:rPr lang="en-US" dirty="0" smtClean="0"/>
              <a:t>I hope that by the end of this presentation you understand better nanotechnology, the allotropes of carbon and their application! </a:t>
            </a:r>
          </a:p>
          <a:p>
            <a:endParaRPr lang="en-US" dirty="0" smtClean="0"/>
          </a:p>
          <a:p>
            <a:pPr>
              <a:buNone/>
            </a:pPr>
            <a:endParaRPr lang="en-US" dirty="0" smtClean="0"/>
          </a:p>
          <a:p>
            <a:pPr>
              <a:buNone/>
            </a:pPr>
            <a:r>
              <a:rPr lang="en-US" dirty="0" smtClean="0"/>
              <a:t>                   Thank you for the attention!!!</a:t>
            </a:r>
          </a:p>
          <a:p>
            <a:pPr>
              <a:buNone/>
            </a:pPr>
            <a:endParaRPr lang="en-US" dirty="0" smtClean="0"/>
          </a:p>
          <a:p>
            <a:pPr>
              <a:buNone/>
            </a:pPr>
            <a:endParaRPr lang="en-US" dirty="0" smtClean="0"/>
          </a:p>
          <a:p>
            <a:pPr>
              <a:buNone/>
            </a:pPr>
            <a:endParaRPr lang="en-US" dirty="0" smtClean="0"/>
          </a:p>
          <a:p>
            <a:pPr>
              <a:buNone/>
            </a:pPr>
            <a:r>
              <a:rPr lang="en-US" dirty="0" smtClean="0"/>
              <a:t>                                                          </a:t>
            </a:r>
            <a:r>
              <a:rPr lang="en-US" dirty="0" err="1" smtClean="0"/>
              <a:t>Rositsa</a:t>
            </a:r>
            <a:r>
              <a:rPr lang="en-US" dirty="0" smtClean="0"/>
              <a:t> </a:t>
            </a:r>
            <a:r>
              <a:rPr lang="en-US" dirty="0" err="1" smtClean="0"/>
              <a:t>Sotirova</a:t>
            </a:r>
            <a:endParaRPr lang="bg-B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dirty="0"/>
          </a:p>
        </p:txBody>
      </p:sp>
      <p:pic>
        <p:nvPicPr>
          <p:cNvPr id="35842" name="Picture 2" descr="Страница 1"/>
          <p:cNvPicPr>
            <a:picLocks noChangeAspect="1" noChangeArrowheads="1"/>
          </p:cNvPicPr>
          <p:nvPr/>
        </p:nvPicPr>
        <p:blipFill>
          <a:blip r:embed="rId2" cstate="print"/>
          <a:srcRect/>
          <a:stretch>
            <a:fillRect/>
          </a:stretch>
        </p:blipFill>
        <p:spPr bwMode="auto">
          <a:xfrm>
            <a:off x="0" y="-6940152"/>
            <a:ext cx="9217024" cy="123133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260648"/>
            <a:ext cx="3610744" cy="6408712"/>
          </a:xfrm>
        </p:spPr>
        <p:txBody>
          <a:bodyPr>
            <a:normAutofit fontScale="55000" lnSpcReduction="20000"/>
          </a:bodyPr>
          <a:lstStyle/>
          <a:p>
            <a:pPr>
              <a:buNone/>
            </a:pPr>
            <a:r>
              <a:rPr lang="en-US" dirty="0" smtClean="0"/>
              <a:t>Some examples of </a:t>
            </a:r>
            <a:r>
              <a:rPr lang="en-US" dirty="0" err="1" smtClean="0"/>
              <a:t>nanoscale</a:t>
            </a:r>
            <a:r>
              <a:rPr lang="en-US" dirty="0" smtClean="0"/>
              <a:t> are:</a:t>
            </a:r>
          </a:p>
          <a:p>
            <a:pPr>
              <a:buNone/>
            </a:pPr>
            <a:endParaRPr lang="en-US" dirty="0" smtClean="0"/>
          </a:p>
          <a:p>
            <a:r>
              <a:rPr lang="en-US" dirty="0" smtClean="0"/>
              <a:t>A sheet of paper is about 100 000 </a:t>
            </a:r>
            <a:r>
              <a:rPr lang="en-US" dirty="0" err="1" smtClean="0"/>
              <a:t>nanometres</a:t>
            </a:r>
            <a:r>
              <a:rPr lang="en-US" dirty="0" smtClean="0"/>
              <a:t> thick.</a:t>
            </a:r>
          </a:p>
          <a:p>
            <a:r>
              <a:rPr lang="en-US" dirty="0" smtClean="0"/>
              <a:t>A human hair measures roughly 50 000 to 100 000 </a:t>
            </a:r>
            <a:r>
              <a:rPr lang="en-US" dirty="0" err="1" smtClean="0"/>
              <a:t>nanometres</a:t>
            </a:r>
            <a:r>
              <a:rPr lang="en-US" dirty="0" smtClean="0"/>
              <a:t> across.</a:t>
            </a:r>
          </a:p>
          <a:p>
            <a:r>
              <a:rPr lang="en-US" dirty="0" smtClean="0"/>
              <a:t>Your fingernails grow one </a:t>
            </a:r>
            <a:r>
              <a:rPr lang="en-US" dirty="0" err="1" smtClean="0"/>
              <a:t>nanometre</a:t>
            </a:r>
            <a:r>
              <a:rPr lang="en-US" dirty="0" smtClean="0"/>
              <a:t> every second.</a:t>
            </a:r>
          </a:p>
          <a:p>
            <a:r>
              <a:rPr lang="en-US" dirty="0" smtClean="0"/>
              <a:t>A single blink of an eye is about one-billionth  of a year (a </a:t>
            </a:r>
            <a:r>
              <a:rPr lang="en-US" dirty="0" err="1" smtClean="0"/>
              <a:t>nano</a:t>
            </a:r>
            <a:r>
              <a:rPr lang="en-US" dirty="0" smtClean="0"/>
              <a:t> year).</a:t>
            </a:r>
          </a:p>
          <a:p>
            <a:r>
              <a:rPr lang="en-US" smtClean="0"/>
              <a:t>A single </a:t>
            </a:r>
            <a:r>
              <a:rPr lang="en-US" dirty="0" smtClean="0"/>
              <a:t>water molecule is about 1/4th of a </a:t>
            </a:r>
            <a:r>
              <a:rPr lang="en-US" dirty="0" err="1" smtClean="0"/>
              <a:t>nanometre</a:t>
            </a:r>
            <a:r>
              <a:rPr lang="en-US" dirty="0" smtClean="0"/>
              <a:t> across.</a:t>
            </a:r>
          </a:p>
          <a:p>
            <a:r>
              <a:rPr lang="en-US" dirty="0" smtClean="0"/>
              <a:t>10 hydrogen atoms lined up next to one another spans  1 </a:t>
            </a:r>
            <a:r>
              <a:rPr lang="en-US" dirty="0" err="1" smtClean="0"/>
              <a:t>nanometre</a:t>
            </a:r>
            <a:r>
              <a:rPr lang="en-US" dirty="0" smtClean="0"/>
              <a:t>.</a:t>
            </a:r>
          </a:p>
          <a:p>
            <a:r>
              <a:rPr lang="en-US" dirty="0" smtClean="0"/>
              <a:t>A cell membrane is about 9 </a:t>
            </a:r>
            <a:r>
              <a:rPr lang="en-US" dirty="0" err="1" smtClean="0"/>
              <a:t>nanometres</a:t>
            </a:r>
            <a:r>
              <a:rPr lang="en-US" dirty="0" smtClean="0"/>
              <a:t> thick.</a:t>
            </a:r>
          </a:p>
          <a:p>
            <a:r>
              <a:rPr lang="en-US" dirty="0" smtClean="0"/>
              <a:t>A virus is approximately 70 </a:t>
            </a:r>
            <a:r>
              <a:rPr lang="en-US" dirty="0" err="1" smtClean="0"/>
              <a:t>nanometres</a:t>
            </a:r>
            <a:r>
              <a:rPr lang="en-US" dirty="0" smtClean="0"/>
              <a:t> wide.</a:t>
            </a:r>
          </a:p>
          <a:p>
            <a:r>
              <a:rPr lang="en-US" dirty="0" smtClean="0"/>
              <a:t>A strand of human DNA is 2,5 </a:t>
            </a:r>
            <a:r>
              <a:rPr lang="en-US" dirty="0" err="1" smtClean="0"/>
              <a:t>nanometres</a:t>
            </a:r>
            <a:r>
              <a:rPr lang="en-US" dirty="0" smtClean="0"/>
              <a:t> in diameter.</a:t>
            </a:r>
          </a:p>
          <a:p>
            <a:r>
              <a:rPr lang="en-US" dirty="0" smtClean="0"/>
              <a:t>A single gold atom is about a third of a nanometer in a diameter.</a:t>
            </a:r>
          </a:p>
          <a:p>
            <a:endParaRPr lang="en-US" dirty="0" smtClean="0"/>
          </a:p>
          <a:p>
            <a:endParaRPr lang="en-US" dirty="0" smtClean="0"/>
          </a:p>
          <a:p>
            <a:endParaRPr lang="bg-BG" dirty="0"/>
          </a:p>
        </p:txBody>
      </p:sp>
      <p:pic>
        <p:nvPicPr>
          <p:cNvPr id="36866" name="Picture 2" descr="http://discovernano.org/whatis/index_html/images/howsmall.jpg">
            <a:hlinkClick r:id="rId2"/>
          </p:cNvPr>
          <p:cNvPicPr>
            <a:picLocks noChangeAspect="1" noChangeArrowheads="1"/>
          </p:cNvPicPr>
          <p:nvPr/>
        </p:nvPicPr>
        <p:blipFill>
          <a:blip r:embed="rId3" cstate="print"/>
          <a:srcRect/>
          <a:stretch>
            <a:fillRect/>
          </a:stretch>
        </p:blipFill>
        <p:spPr bwMode="auto">
          <a:xfrm>
            <a:off x="4175448" y="260648"/>
            <a:ext cx="4968552" cy="6453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a:t>
            </a:r>
            <a:endParaRPr lang="bg-BG" dirty="0"/>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b="1" dirty="0" smtClean="0"/>
              <a:t>Carbon</a:t>
            </a:r>
            <a:r>
              <a:rPr lang="en-US" dirty="0" smtClean="0"/>
              <a:t> (from Latin: </a:t>
            </a:r>
            <a:r>
              <a:rPr lang="en-US" i="1" dirty="0" err="1"/>
              <a:t>carbo</a:t>
            </a:r>
            <a:r>
              <a:rPr lang="en-US" dirty="0" smtClean="0"/>
              <a:t> "coal") is the chemical element with symbol </a:t>
            </a:r>
            <a:r>
              <a:rPr lang="en-US" b="1" dirty="0" smtClean="0"/>
              <a:t>C</a:t>
            </a:r>
            <a:r>
              <a:rPr lang="en-US" dirty="0" smtClean="0"/>
              <a:t> and atomic number 6. As a member of IV “A” group on the periodic table, it is nonmetallic and tetravalent—making four electrons available to form covalent chemical bonds.</a:t>
            </a:r>
          </a:p>
        </p:txBody>
      </p:sp>
      <p:pic>
        <p:nvPicPr>
          <p:cNvPr id="34818" name="Picture 2" descr="https://encrypted-tbn2.gstatic.com/images?q=tbn:ANd9GcS6w_xcQssPfc3IZOg7wz3Pbs60SxeDimEOtRUXmjNXnEwIB8qf"/>
          <p:cNvPicPr>
            <a:picLocks noChangeAspect="1" noChangeArrowheads="1"/>
          </p:cNvPicPr>
          <p:nvPr/>
        </p:nvPicPr>
        <p:blipFill>
          <a:blip r:embed="rId2" cstate="print"/>
          <a:srcRect/>
          <a:stretch>
            <a:fillRect/>
          </a:stretch>
        </p:blipFill>
        <p:spPr bwMode="auto">
          <a:xfrm>
            <a:off x="4860032" y="1700808"/>
            <a:ext cx="3600400" cy="35283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6" name="Content Placeholder 5"/>
          <p:cNvSpPr>
            <a:spLocks noGrp="1"/>
          </p:cNvSpPr>
          <p:nvPr>
            <p:ph idx="1"/>
          </p:nvPr>
        </p:nvSpPr>
        <p:spPr>
          <a:xfrm>
            <a:off x="457200" y="1600201"/>
            <a:ext cx="4114800" cy="4853135"/>
          </a:xfrm>
        </p:spPr>
        <p:txBody>
          <a:bodyPr>
            <a:normAutofit fontScale="92500" lnSpcReduction="10000"/>
          </a:bodyPr>
          <a:lstStyle/>
          <a:p>
            <a:r>
              <a:rPr lang="en-US" dirty="0" smtClean="0"/>
              <a:t>All carbon allotropes are solids under normal conditions with graphite being the most thermodynamically stable form. They are chemically resistant and require high temperature to react even with oxygen.</a:t>
            </a:r>
            <a:endParaRPr lang="bg-BG" dirty="0" smtClean="0"/>
          </a:p>
        </p:txBody>
      </p:sp>
      <p:pic>
        <p:nvPicPr>
          <p:cNvPr id="33794" name="Picture 2" descr="https://encrypted-tbn0.gstatic.com/images?q=tbn:ANd9GcTk6MFLA5aw1aPU3vFvvkIPphmYEFRhrS55RCTh2zBf6UHtt-BCuw"/>
          <p:cNvPicPr>
            <a:picLocks noChangeAspect="1" noChangeArrowheads="1"/>
          </p:cNvPicPr>
          <p:nvPr/>
        </p:nvPicPr>
        <p:blipFill>
          <a:blip r:embed="rId2" cstate="print"/>
          <a:srcRect/>
          <a:stretch>
            <a:fillRect/>
          </a:stretch>
        </p:blipFill>
        <p:spPr bwMode="auto">
          <a:xfrm>
            <a:off x="4572000" y="1628800"/>
            <a:ext cx="4248472" cy="34563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allotropes of carbon</a:t>
            </a:r>
            <a:endParaRPr lang="bg-BG" dirty="0"/>
          </a:p>
        </p:txBody>
      </p:sp>
      <p:sp>
        <p:nvSpPr>
          <p:cNvPr id="3" name="Content Placeholder 2"/>
          <p:cNvSpPr>
            <a:spLocks noGrp="1"/>
          </p:cNvSpPr>
          <p:nvPr>
            <p:ph idx="1"/>
          </p:nvPr>
        </p:nvSpPr>
        <p:spPr/>
        <p:txBody>
          <a:bodyPr>
            <a:normAutofit lnSpcReduction="10000"/>
          </a:bodyPr>
          <a:lstStyle/>
          <a:p>
            <a:r>
              <a:rPr lang="en-US" dirty="0" smtClean="0"/>
              <a:t>Graphite</a:t>
            </a:r>
          </a:p>
          <a:p>
            <a:endParaRPr lang="en-US" dirty="0"/>
          </a:p>
          <a:p>
            <a:endParaRPr lang="en-US" dirty="0" smtClean="0"/>
          </a:p>
          <a:p>
            <a:endParaRPr lang="en-US" dirty="0" smtClean="0"/>
          </a:p>
          <a:p>
            <a:r>
              <a:rPr lang="en-US" dirty="0" smtClean="0"/>
              <a:t>Diamond</a:t>
            </a:r>
          </a:p>
          <a:p>
            <a:endParaRPr lang="en-US" dirty="0" smtClean="0"/>
          </a:p>
          <a:p>
            <a:endParaRPr lang="en-US" dirty="0"/>
          </a:p>
          <a:p>
            <a:r>
              <a:rPr lang="en-US" dirty="0" smtClean="0"/>
              <a:t>Fullerene</a:t>
            </a:r>
          </a:p>
        </p:txBody>
      </p:sp>
      <p:pic>
        <p:nvPicPr>
          <p:cNvPr id="1028" name="Picture 4" descr="GraphiteUSGOV.jpg">
            <a:hlinkClick r:id="rId2"/>
          </p:cNvPr>
          <p:cNvPicPr>
            <a:picLocks noChangeAspect="1" noChangeArrowheads="1"/>
          </p:cNvPicPr>
          <p:nvPr/>
        </p:nvPicPr>
        <p:blipFill>
          <a:blip r:embed="rId3" cstate="print"/>
          <a:srcRect/>
          <a:stretch>
            <a:fillRect/>
          </a:stretch>
        </p:blipFill>
        <p:spPr bwMode="auto">
          <a:xfrm>
            <a:off x="2843808" y="1268760"/>
            <a:ext cx="2286000" cy="2238376"/>
          </a:xfrm>
          <a:prstGeom prst="rect">
            <a:avLst/>
          </a:prstGeom>
          <a:noFill/>
        </p:spPr>
      </p:pic>
      <p:pic>
        <p:nvPicPr>
          <p:cNvPr id="1030" name="Picture 6" descr="A clear octahedral stone protrudes from a black rock.">
            <a:hlinkClick r:id="rId4" tooltip="A clear octahedral stone protrudes from a black rock."/>
          </p:cNvPr>
          <p:cNvPicPr>
            <a:picLocks noChangeAspect="1" noChangeArrowheads="1"/>
          </p:cNvPicPr>
          <p:nvPr/>
        </p:nvPicPr>
        <p:blipFill>
          <a:blip r:embed="rId5" cstate="print"/>
          <a:srcRect/>
          <a:stretch>
            <a:fillRect/>
          </a:stretch>
        </p:blipFill>
        <p:spPr bwMode="auto">
          <a:xfrm>
            <a:off x="5508104" y="2564904"/>
            <a:ext cx="3168352" cy="2592288"/>
          </a:xfrm>
          <a:prstGeom prst="rect">
            <a:avLst/>
          </a:prstGeom>
          <a:noFill/>
        </p:spPr>
      </p:pic>
      <p:pic>
        <p:nvPicPr>
          <p:cNvPr id="1032" name="Picture 8" descr="http://upload.wikimedia.org/wikipedia/commons/thumb/4/41/C60a.png/170px-C60a.png">
            <a:hlinkClick r:id="rId6"/>
          </p:cNvPr>
          <p:cNvPicPr>
            <a:picLocks noChangeAspect="1" noChangeArrowheads="1"/>
          </p:cNvPicPr>
          <p:nvPr/>
        </p:nvPicPr>
        <p:blipFill>
          <a:blip r:embed="rId7" cstate="print"/>
          <a:srcRect/>
          <a:stretch>
            <a:fillRect/>
          </a:stretch>
        </p:blipFill>
        <p:spPr bwMode="auto">
          <a:xfrm>
            <a:off x="3131840" y="4941168"/>
            <a:ext cx="1619250" cy="15811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Graphite</a:t>
            </a:r>
            <a:endParaRPr lang="bg-BG" dirty="0"/>
          </a:p>
        </p:txBody>
      </p:sp>
      <p:sp>
        <p:nvSpPr>
          <p:cNvPr id="3" name="Content Placeholder 2"/>
          <p:cNvSpPr>
            <a:spLocks noGrp="1"/>
          </p:cNvSpPr>
          <p:nvPr>
            <p:ph idx="1"/>
          </p:nvPr>
        </p:nvSpPr>
        <p:spPr>
          <a:xfrm>
            <a:off x="0" y="1600200"/>
            <a:ext cx="6012160" cy="6149280"/>
          </a:xfrm>
        </p:spPr>
        <p:txBody>
          <a:bodyPr>
            <a:noAutofit/>
          </a:bodyPr>
          <a:lstStyle/>
          <a:p>
            <a:r>
              <a:rPr lang="en-US" sz="2400" dirty="0" smtClean="0"/>
              <a:t>The mineral </a:t>
            </a:r>
            <a:r>
              <a:rPr lang="en-US" sz="2400" b="1" dirty="0" smtClean="0"/>
              <a:t>graphite</a:t>
            </a:r>
            <a:r>
              <a:rPr lang="en-US" sz="2400" dirty="0" smtClean="0"/>
              <a:t> is an allotrope of carbon. It was named by Abraham </a:t>
            </a:r>
            <a:r>
              <a:rPr lang="en-US" sz="2400" dirty="0" err="1" smtClean="0"/>
              <a:t>Gottlob</a:t>
            </a:r>
            <a:r>
              <a:rPr lang="en-US" sz="2400" dirty="0" smtClean="0"/>
              <a:t> Werner in 1789. Unlike diamond (another carbon allotrope), graphite is an electrical conductor, a semimetal. It is useful in such applications as arc lamp electrodes. </a:t>
            </a:r>
            <a:endParaRPr lang="bg-BG" sz="2400" dirty="0"/>
          </a:p>
        </p:txBody>
      </p:sp>
      <p:pic>
        <p:nvPicPr>
          <p:cNvPr id="4" name="Picture 2" descr="File:Graphite.gif">
            <a:hlinkClick r:id="rId2"/>
          </p:cNvPr>
          <p:cNvPicPr>
            <a:picLocks noChangeAspect="1" noChangeArrowheads="1" noCrop="1"/>
          </p:cNvPicPr>
          <p:nvPr/>
        </p:nvPicPr>
        <p:blipFill>
          <a:blip r:embed="rId3" cstate="print"/>
          <a:srcRect/>
          <a:stretch>
            <a:fillRect/>
          </a:stretch>
        </p:blipFill>
        <p:spPr bwMode="auto">
          <a:xfrm>
            <a:off x="5724128" y="-387424"/>
            <a:ext cx="3744416" cy="4320480"/>
          </a:xfrm>
          <a:prstGeom prst="rect">
            <a:avLst/>
          </a:prstGeom>
          <a:noFill/>
        </p:spPr>
      </p:pic>
      <p:pic>
        <p:nvPicPr>
          <p:cNvPr id="5" name="Picture 8" descr="http://www.diracdelta.co.uk/science/source/g/r/graphite/graphite-001.jpg">
            <a:hlinkClick r:id="rId4"/>
          </p:cNvPr>
          <p:cNvPicPr>
            <a:picLocks noChangeAspect="1" noChangeArrowheads="1"/>
          </p:cNvPicPr>
          <p:nvPr/>
        </p:nvPicPr>
        <p:blipFill>
          <a:blip r:embed="rId5" cstate="print"/>
          <a:srcRect/>
          <a:stretch>
            <a:fillRect/>
          </a:stretch>
        </p:blipFill>
        <p:spPr bwMode="auto">
          <a:xfrm>
            <a:off x="2267744" y="4077072"/>
            <a:ext cx="3528392" cy="25922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1371</Words>
  <Application>Microsoft Office PowerPoint</Application>
  <PresentationFormat>On-screen Show (4:3)</PresentationFormat>
  <Paragraphs>125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ＭＳ Ｐゴシック</vt:lpstr>
      <vt:lpstr>Arial</vt:lpstr>
      <vt:lpstr>Calibri</vt:lpstr>
      <vt:lpstr>Office Theme</vt:lpstr>
      <vt:lpstr>Nanotechnology.  Allotropes of Carbon</vt:lpstr>
      <vt:lpstr>Nanotechnology</vt:lpstr>
      <vt:lpstr>Definition of Nanotechnology </vt:lpstr>
      <vt:lpstr>PowerPoint Presentation</vt:lpstr>
      <vt:lpstr>PowerPoint Presentation</vt:lpstr>
      <vt:lpstr>Carbon</vt:lpstr>
      <vt:lpstr>PowerPoint Presentation</vt:lpstr>
      <vt:lpstr>The three allotropes of carbon</vt:lpstr>
      <vt:lpstr>Graphite</vt:lpstr>
      <vt:lpstr>PowerPoint Presentation</vt:lpstr>
      <vt:lpstr>PowerPoint Presentation</vt:lpstr>
      <vt:lpstr>Diamond</vt:lpstr>
      <vt:lpstr>PowerPoint Presentation</vt:lpstr>
      <vt:lpstr>PowerPoint Presentation</vt:lpstr>
      <vt:lpstr>Fullerene</vt:lpstr>
      <vt:lpstr>PowerPoint Presentation</vt:lpstr>
      <vt:lpstr>Question 1</vt:lpstr>
      <vt:lpstr>Question 2</vt:lpstr>
      <vt:lpstr>Question 3</vt:lpstr>
      <vt:lpstr>Question 4</vt:lpstr>
      <vt:lpstr>Question 5</vt:lpstr>
      <vt:lpstr>PowerPoint Presentation</vt:lpstr>
      <vt:lpstr>Question 6</vt:lpstr>
      <vt:lpstr>PowerPoint Presentation</vt:lpstr>
      <vt:lpstr>Activity 1: (a) Graphene, (b) Graphite</vt:lpstr>
      <vt:lpstr>Activity 2: Dimond(2) and crystal structure of dimond(3).</vt:lpstr>
      <vt:lpstr>Activity 3: C60 on the coordinate system.</vt:lpstr>
      <vt:lpstr>Activity 4:Carbon nanotubes</vt:lpstr>
      <vt:lpstr>Question 7</vt:lpstr>
      <vt:lpstr>Figure 2: Buckyball and Crumple up another carton paper.</vt:lpstr>
      <vt:lpstr>PowerPoint Presentation</vt:lpstr>
      <vt:lpstr>Question 8</vt:lpstr>
      <vt:lpstr>Question 9</vt:lpstr>
      <vt:lpstr>Question 10</vt:lpstr>
      <vt:lpstr>Question 11</vt:lpstr>
      <vt:lpstr>Quiz</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Allotropes of Carbon</dc:title>
  <dc:creator>user</dc:creator>
  <cp:lastModifiedBy>User</cp:lastModifiedBy>
  <cp:revision>18</cp:revision>
  <dcterms:created xsi:type="dcterms:W3CDTF">2013-10-25T13:33:14Z</dcterms:created>
  <dcterms:modified xsi:type="dcterms:W3CDTF">2017-05-11T08:45:25Z</dcterms:modified>
</cp:coreProperties>
</file>